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4" r:id="rId21"/>
    <p:sldId id="276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1"/>
  </p:normalViewPr>
  <p:slideViewPr>
    <p:cSldViewPr snapToGrid="0" snapToObjects="1">
      <p:cViewPr>
        <p:scale>
          <a:sx n="87" d="100"/>
          <a:sy n="87" d="100"/>
        </p:scale>
        <p:origin x="100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7833" y="2330027"/>
            <a:ext cx="7197726" cy="100401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Detection of spam emails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8159" y="5257929"/>
            <a:ext cx="7197726" cy="1405467"/>
          </a:xfrm>
        </p:spPr>
        <p:txBody>
          <a:bodyPr/>
          <a:lstStyle/>
          <a:p>
            <a:endParaRPr lang="en-US" dirty="0" smtClean="0"/>
          </a:p>
          <a:p>
            <a:r>
              <a:rPr lang="en-US" sz="2800" dirty="0" smtClean="0">
                <a:solidFill>
                  <a:srgbClr val="FF0000"/>
                </a:solidFill>
              </a:rPr>
              <a:t>Nadimpalli Ramana kumar varma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02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335435" cy="699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0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MISSING VALUE TREATMENT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Luckily there are no missing values in the given data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283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FEATURE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FEATURES WITHOUT PCA.</a:t>
            </a:r>
          </a:p>
          <a:p>
            <a:r>
              <a:rPr lang="en-US" sz="2800" dirty="0" smtClean="0"/>
              <a:t>FEATURES WITH PCA.</a:t>
            </a:r>
          </a:p>
          <a:p>
            <a:r>
              <a:rPr lang="en-US" sz="2800" dirty="0" smtClean="0"/>
              <a:t>IMPORTANT FEATURES FROM RANDOOM FOREST.</a:t>
            </a:r>
          </a:p>
          <a:p>
            <a:r>
              <a:rPr lang="en-US" sz="2800" dirty="0" smtClean="0"/>
              <a:t>IMPORTANT FEATURES AFTER LASSO REGULARISATION.</a:t>
            </a:r>
          </a:p>
          <a:p>
            <a:r>
              <a:rPr lang="en-US" sz="2800" dirty="0" smtClean="0"/>
              <a:t>IMPORTANT FEATURES AFTER ELIMINATING NEAR ZERO VARIANCE FEATURES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757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IMPORTANT TEST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SPECIFICITY SHOULD BE HIGH SINCE MARKING A GOOD EMAIL AS SPAM IS HIGHLY INTOLERABLE.</a:t>
            </a:r>
          </a:p>
          <a:p>
            <a:r>
              <a:rPr lang="en-US" sz="2800" dirty="0" smtClean="0"/>
              <a:t>OVERALL ACCURACY METRIC IS A GOOD MEASURE.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8796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List of machine learning algorithms used.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sz="9600" dirty="0" smtClean="0"/>
          </a:p>
          <a:p>
            <a:r>
              <a:rPr lang="en-US" sz="9600" dirty="0" smtClean="0"/>
              <a:t>LOGISTIC REGRESSION MODEL.</a:t>
            </a:r>
          </a:p>
          <a:p>
            <a:r>
              <a:rPr lang="en-US" sz="9600" dirty="0" smtClean="0"/>
              <a:t>SUPPORT VECTOR MACHINE-LINEAR AND NON LINEAR.</a:t>
            </a:r>
          </a:p>
          <a:p>
            <a:r>
              <a:rPr lang="en-US" sz="9600" dirty="0" smtClean="0"/>
              <a:t>RANDOM FOREST</a:t>
            </a:r>
          </a:p>
          <a:p>
            <a:r>
              <a:rPr lang="en-US" sz="9600" dirty="0" smtClean="0"/>
              <a:t>KNN CLASSIFIER</a:t>
            </a:r>
          </a:p>
          <a:p>
            <a:r>
              <a:rPr lang="en-US" sz="9600" dirty="0" smtClean="0"/>
              <a:t>GBM</a:t>
            </a:r>
          </a:p>
          <a:p>
            <a:r>
              <a:rPr lang="en-US" sz="9600" dirty="0" smtClean="0"/>
              <a:t>CART</a:t>
            </a:r>
          </a:p>
          <a:p>
            <a:r>
              <a:rPr lang="en-US" sz="9600" dirty="0" smtClean="0"/>
              <a:t>BAGGING</a:t>
            </a:r>
          </a:p>
          <a:p>
            <a:r>
              <a:rPr lang="en-US" sz="9600" dirty="0" smtClean="0"/>
              <a:t>C 5.0</a:t>
            </a:r>
          </a:p>
          <a:p>
            <a:r>
              <a:rPr lang="en-US" sz="9600" dirty="0" smtClean="0"/>
              <a:t>ENSEMBLES.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3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761" y="0"/>
            <a:ext cx="10131425" cy="1456267"/>
          </a:xfrm>
        </p:spPr>
        <p:txBody>
          <a:bodyPr/>
          <a:lstStyle/>
          <a:p>
            <a:pPr algn="ctr"/>
            <a:r>
              <a:rPr lang="en-US" dirty="0" smtClean="0"/>
              <a:t>LIST OF LIBRARIES USED IN R PROGRAMMING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0575" y="1622324"/>
            <a:ext cx="10131425" cy="3753240"/>
          </a:xfrm>
        </p:spPr>
        <p:txBody>
          <a:bodyPr numCol="3">
            <a:noAutofit/>
          </a:bodyPr>
          <a:lstStyle/>
          <a:p>
            <a:pPr marL="0" indent="0" algn="ctr">
              <a:buNone/>
            </a:pPr>
            <a:r>
              <a:rPr lang="en-US" sz="3200" dirty="0" smtClean="0"/>
              <a:t>caret</a:t>
            </a:r>
          </a:p>
          <a:p>
            <a:pPr marL="0" indent="0" algn="ctr">
              <a:buNone/>
            </a:pPr>
            <a:r>
              <a:rPr lang="en-US" sz="3200" dirty="0" smtClean="0"/>
              <a:t>MASS</a:t>
            </a:r>
          </a:p>
          <a:p>
            <a:pPr marL="0" indent="0" algn="ctr">
              <a:buNone/>
            </a:pPr>
            <a:r>
              <a:rPr lang="en-US" sz="3200" dirty="0" smtClean="0"/>
              <a:t>ROCR</a:t>
            </a:r>
          </a:p>
          <a:p>
            <a:pPr marL="0" indent="0" algn="ctr">
              <a:buNone/>
            </a:pPr>
            <a:r>
              <a:rPr lang="en-US" sz="3200" dirty="0" smtClean="0"/>
              <a:t>gplots</a:t>
            </a:r>
          </a:p>
          <a:p>
            <a:pPr marL="0" indent="0" algn="ctr">
              <a:buNone/>
            </a:pPr>
            <a:r>
              <a:rPr lang="en-US" sz="3200" dirty="0"/>
              <a:t>e</a:t>
            </a:r>
            <a:r>
              <a:rPr lang="en-US" sz="3200" dirty="0" smtClean="0"/>
              <a:t>1071</a:t>
            </a:r>
          </a:p>
          <a:p>
            <a:pPr marL="0" indent="0" algn="ctr">
              <a:buNone/>
            </a:pPr>
            <a:r>
              <a:rPr lang="en-US" sz="3200" dirty="0" smtClean="0"/>
              <a:t>gbm</a:t>
            </a:r>
          </a:p>
          <a:p>
            <a:pPr marL="0" indent="0" algn="ctr">
              <a:buNone/>
            </a:pPr>
            <a:r>
              <a:rPr lang="en-US" sz="3200" dirty="0"/>
              <a:t> </a:t>
            </a:r>
            <a:r>
              <a:rPr lang="en-US" sz="3200" dirty="0" smtClean="0"/>
              <a:t>rpart</a:t>
            </a:r>
          </a:p>
          <a:p>
            <a:pPr marL="0" indent="0" algn="ctr">
              <a:buNone/>
            </a:pPr>
            <a:r>
              <a:rPr lang="en-US" sz="3200" dirty="0" smtClean="0"/>
              <a:t>Ipred</a:t>
            </a:r>
          </a:p>
          <a:p>
            <a:pPr marL="0" indent="0" algn="ctr">
              <a:buNone/>
            </a:pPr>
            <a:r>
              <a:rPr lang="en-US" sz="3200" dirty="0" smtClean="0"/>
              <a:t> C50</a:t>
            </a:r>
          </a:p>
          <a:p>
            <a:pPr marL="0" indent="0" algn="ctr">
              <a:buNone/>
            </a:pPr>
            <a:r>
              <a:rPr lang="en-US" sz="3200" dirty="0"/>
              <a:t>mxnet</a:t>
            </a:r>
          </a:p>
          <a:p>
            <a:pPr marL="0" indent="0" algn="ctr">
              <a:buNone/>
            </a:pPr>
            <a:r>
              <a:rPr lang="en-US" sz="3200" dirty="0"/>
              <a:t>      </a:t>
            </a:r>
            <a:r>
              <a:rPr lang="en-US" sz="3200" dirty="0" smtClean="0"/>
              <a:t>    randomForest</a:t>
            </a: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doMC</a:t>
            </a:r>
          </a:p>
          <a:p>
            <a:pPr marL="0" indent="0" algn="ctr">
              <a:buNone/>
            </a:pPr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endParaRPr lang="en-US" sz="3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9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358588"/>
            <a:ext cx="10131425" cy="1761067"/>
          </a:xfrm>
        </p:spPr>
        <p:txBody>
          <a:bodyPr/>
          <a:lstStyle/>
          <a:p>
            <a:pPr algn="ctr"/>
            <a:r>
              <a:rPr lang="en-US" dirty="0" smtClean="0"/>
              <a:t>Test metric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52" y="860612"/>
            <a:ext cx="10298571" cy="5009246"/>
          </a:xfrm>
        </p:spPr>
      </p:pic>
      <p:sp>
        <p:nvSpPr>
          <p:cNvPr id="4" name="AutoShape 2" descr="ARMA 2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295" y="-322730"/>
            <a:ext cx="10131425" cy="1456267"/>
          </a:xfrm>
        </p:spPr>
        <p:txBody>
          <a:bodyPr/>
          <a:lstStyle/>
          <a:p>
            <a:pPr algn="ctr"/>
            <a:r>
              <a:rPr lang="en-US" dirty="0" smtClean="0"/>
              <a:t>Test metric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375" y="949969"/>
            <a:ext cx="9940412" cy="471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8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54" y="-322729"/>
            <a:ext cx="10131425" cy="1456267"/>
          </a:xfrm>
        </p:spPr>
        <p:txBody>
          <a:bodyPr/>
          <a:lstStyle/>
          <a:p>
            <a:pPr algn="ctr"/>
            <a:r>
              <a:rPr lang="en-US" dirty="0" smtClean="0"/>
              <a:t>Test metric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97" y="1133538"/>
            <a:ext cx="10250130" cy="4498259"/>
          </a:xfrm>
        </p:spPr>
      </p:pic>
    </p:spTree>
    <p:extLst>
      <p:ext uri="{BB962C8B-B14F-4D97-AF65-F5344CB8AC3E}">
        <p14:creationId xmlns:p14="http://schemas.microsoft.com/office/powerpoint/2010/main" val="115401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078" y="-216309"/>
            <a:ext cx="10131425" cy="1456267"/>
          </a:xfrm>
        </p:spPr>
        <p:txBody>
          <a:bodyPr/>
          <a:lstStyle/>
          <a:p>
            <a:pPr algn="ctr"/>
            <a:r>
              <a:rPr lang="en-US" dirty="0" smtClean="0"/>
              <a:t>TEST METRIC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4" y="1135626"/>
            <a:ext cx="10028902" cy="4837471"/>
          </a:xfrm>
        </p:spPr>
      </p:pic>
    </p:spTree>
    <p:extLst>
      <p:ext uri="{BB962C8B-B14F-4D97-AF65-F5344CB8AC3E}">
        <p14:creationId xmlns:p14="http://schemas.microsoft.com/office/powerpoint/2010/main" val="102433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Domain understanding.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FF0000"/>
                </a:solidFill>
              </a:rPr>
              <a:t>Anonymity</a:t>
            </a:r>
            <a:r>
              <a:rPr lang="en-US" sz="2800" b="1" dirty="0"/>
              <a:t>:</a:t>
            </a:r>
            <a:r>
              <a:rPr lang="en-US" sz="2800" dirty="0"/>
              <a:t> The address and identity of the sender are concealed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Mass Mailing</a:t>
            </a:r>
            <a:r>
              <a:rPr lang="en-US" sz="2800" b="1" dirty="0"/>
              <a:t>:</a:t>
            </a:r>
            <a:r>
              <a:rPr lang="en-US" sz="2800" dirty="0"/>
              <a:t> The email is sent to large groups of people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Unsolicited</a:t>
            </a:r>
            <a:r>
              <a:rPr lang="en-US" sz="2800" b="1" dirty="0"/>
              <a:t>:</a:t>
            </a:r>
            <a:r>
              <a:rPr lang="en-US" sz="2800" dirty="0"/>
              <a:t> The email is not requested by the recipients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8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BEST MODEL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/>
              <a:t>MAJORITY VOTING WITH GBM , GLM AND RANDOM FOREST.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8360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Will try removing OR modifying outliers and run models.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485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/>
              <a:t>THANK YOU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6243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to detect spam emails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Based on the frequency of certain words and the capital letters occurring in the spam emails we will be able to detect whether the email is spam.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492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most common EXAMPLES OF spam words 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812" y="2175669"/>
            <a:ext cx="7645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1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20869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DATA EXPLORATION AND 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Variable Identification</a:t>
            </a:r>
          </a:p>
          <a:p>
            <a:r>
              <a:rPr lang="en-US" sz="2800" dirty="0"/>
              <a:t>Univariate Analysis</a:t>
            </a:r>
          </a:p>
          <a:p>
            <a:r>
              <a:rPr lang="en-US" sz="2800" dirty="0"/>
              <a:t>Bi-variate Analysis</a:t>
            </a:r>
          </a:p>
          <a:p>
            <a:r>
              <a:rPr lang="en-US" sz="2800" dirty="0"/>
              <a:t>Missing values treatment</a:t>
            </a:r>
          </a:p>
          <a:p>
            <a:r>
              <a:rPr lang="en-US" sz="2800" dirty="0"/>
              <a:t>Outlier treatment</a:t>
            </a:r>
          </a:p>
          <a:p>
            <a:r>
              <a:rPr lang="en-US" sz="2800" dirty="0" smtClean="0"/>
              <a:t>Feature engineering</a:t>
            </a:r>
          </a:p>
          <a:p>
            <a:r>
              <a:rPr lang="en-US" sz="2800" dirty="0" smtClean="0"/>
              <a:t>Standardize the data.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067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25821"/>
            <a:ext cx="10131425" cy="1456267"/>
          </a:xfrm>
        </p:spPr>
        <p:txBody>
          <a:bodyPr/>
          <a:lstStyle/>
          <a:p>
            <a:pPr algn="ctr"/>
            <a:r>
              <a:rPr lang="en-US" dirty="0" smtClean="0"/>
              <a:t>Variable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                                         PREDICTOR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There are 48 continuous attributes which represent the percentage </a:t>
            </a:r>
            <a:r>
              <a:rPr lang="en-US" sz="2000" dirty="0"/>
              <a:t>of words in the e-mail that match </a:t>
            </a:r>
            <a:r>
              <a:rPr lang="en-US" sz="2000" dirty="0" smtClean="0"/>
              <a:t>WORD.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There are 6 continuous attributes which percentage of characters in the e-mail that match CHAR.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There is 1 continuous attribute which is the average length of uninterrupted sequences of capital letters.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There is 1 continuous attribute which is the length </a:t>
            </a:r>
            <a:r>
              <a:rPr lang="en-US" sz="2000" dirty="0"/>
              <a:t>of longest </a:t>
            </a:r>
            <a:r>
              <a:rPr lang="en-US" sz="2000" dirty="0" smtClean="0"/>
              <a:t>uninterrupted </a:t>
            </a:r>
            <a:r>
              <a:rPr lang="en-US" sz="2000" dirty="0"/>
              <a:t>sequence of capital </a:t>
            </a:r>
            <a:r>
              <a:rPr lang="en-US" sz="2000" dirty="0" smtClean="0"/>
              <a:t>letters.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There is 1 continuous attribute which is the sum </a:t>
            </a:r>
            <a:r>
              <a:rPr lang="en-US" sz="2000" dirty="0"/>
              <a:t>of length of uninterrupted sequences of capital letters 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                                           TARGET VARIABLES.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There is one class attribute whether the email is spam .</a:t>
            </a:r>
          </a:p>
        </p:txBody>
      </p:sp>
    </p:spTree>
    <p:extLst>
      <p:ext uri="{BB962C8B-B14F-4D97-AF65-F5344CB8AC3E}">
        <p14:creationId xmlns:p14="http://schemas.microsoft.com/office/powerpoint/2010/main" val="213607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77251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84179" y="331076"/>
            <a:ext cx="5722883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PROPORTION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OF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CLASS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86918" y="6723529"/>
            <a:ext cx="4625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dirty="0" smtClean="0">
                <a:solidFill>
                  <a:schemeClr val="bg1"/>
                </a:solidFill>
              </a:rPr>
              <a:t>NO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NOT A SPAM EMAIL.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YES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SPAM EMAIL.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923" y="0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Univariate Analysis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19807"/>
            <a:ext cx="12192000" cy="614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7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307" y="-343084"/>
            <a:ext cx="10131425" cy="1456267"/>
          </a:xfrm>
        </p:spPr>
        <p:txBody>
          <a:bodyPr/>
          <a:lstStyle/>
          <a:p>
            <a:pPr algn="ctr"/>
            <a:r>
              <a:rPr lang="en-US" dirty="0" smtClean="0"/>
              <a:t>MULTIVARIATE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741" y="935221"/>
            <a:ext cx="7093975" cy="548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0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1175</TotalTime>
  <Words>338</Words>
  <Application>Microsoft Macintosh PowerPoint</Application>
  <PresentationFormat>Widescreen</PresentationFormat>
  <Paragraphs>79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Mangal</vt:lpstr>
      <vt:lpstr>Arial</vt:lpstr>
      <vt:lpstr>Celestial</vt:lpstr>
      <vt:lpstr>Detection of spam emails</vt:lpstr>
      <vt:lpstr>Domain understanding. </vt:lpstr>
      <vt:lpstr>HOW to detect spam emails</vt:lpstr>
      <vt:lpstr>The most common EXAMPLES OF spam words </vt:lpstr>
      <vt:lpstr>DATA EXPLORATION AND PRE-PROCESSING</vt:lpstr>
      <vt:lpstr>Variable identification</vt:lpstr>
      <vt:lpstr>PowerPoint Presentation</vt:lpstr>
      <vt:lpstr>Univariate Analysis </vt:lpstr>
      <vt:lpstr>MULTIVARIATE ANALYSIS</vt:lpstr>
      <vt:lpstr>PowerPoint Presentation</vt:lpstr>
      <vt:lpstr>MISSING VALUE TREATMENT</vt:lpstr>
      <vt:lpstr>FEATURE ENGINEERING</vt:lpstr>
      <vt:lpstr>IMPORTANT TEST METRICS</vt:lpstr>
      <vt:lpstr>List of machine learning algorithms used. </vt:lpstr>
      <vt:lpstr>LIST OF LIBRARIES USED IN R PROGRAMMING </vt:lpstr>
      <vt:lpstr>Test metric</vt:lpstr>
      <vt:lpstr>Test metric</vt:lpstr>
      <vt:lpstr>Test metric</vt:lpstr>
      <vt:lpstr>TEST METRIC</vt:lpstr>
      <vt:lpstr>BEST MODEL  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spamdata</dc:title>
  <dc:creator>Microsoft Office User</dc:creator>
  <cp:lastModifiedBy>Microsoft Office User</cp:lastModifiedBy>
  <cp:revision>36</cp:revision>
  <dcterms:created xsi:type="dcterms:W3CDTF">2017-10-02T11:09:12Z</dcterms:created>
  <dcterms:modified xsi:type="dcterms:W3CDTF">2017-10-03T07:07:29Z</dcterms:modified>
</cp:coreProperties>
</file>